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52.xml" ContentType="application/vnd.openxmlformats-officedocument.presentationml.tags+xml"/>
  <Override PartName="/ppt/notesSlides/notesSlide96.xml" ContentType="application/vnd.openxmlformats-officedocument.presentationml.notesSlide+xml"/>
  <Override PartName="/ppt/tags/tag53.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54.xml" ContentType="application/vnd.openxmlformats-officedocument.presentationml.tags+xml"/>
  <Override PartName="/ppt/notesSlides/notesSlide117.xml" ContentType="application/vnd.openxmlformats-officedocument.presentationml.notesSlide+xml"/>
  <Override PartName="/ppt/tags/tag55.xml" ContentType="application/vnd.openxmlformats-officedocument.presentationml.tags+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52"/>
  </p:notesMasterIdLst>
  <p:sldIdLst>
    <p:sldId id="2076138295" r:id="rId9"/>
    <p:sldId id="2076138301" r:id="rId10"/>
    <p:sldId id="2076138325" r:id="rId11"/>
    <p:sldId id="2076138478" r:id="rId12"/>
    <p:sldId id="2076138490" r:id="rId13"/>
    <p:sldId id="2076138491" r:id="rId14"/>
    <p:sldId id="2076138476" r:id="rId15"/>
    <p:sldId id="2076137912" r:id="rId16"/>
    <p:sldId id="2076137391" r:id="rId17"/>
    <p:sldId id="2076138415" r:id="rId18"/>
    <p:sldId id="2076138416" r:id="rId19"/>
    <p:sldId id="2076138417" r:id="rId20"/>
    <p:sldId id="2076138418" r:id="rId21"/>
    <p:sldId id="2076138313" r:id="rId22"/>
    <p:sldId id="2076138466" r:id="rId23"/>
    <p:sldId id="2076138467" r:id="rId24"/>
    <p:sldId id="2076138468" r:id="rId25"/>
    <p:sldId id="2076138419" r:id="rId26"/>
    <p:sldId id="2076138469" r:id="rId27"/>
    <p:sldId id="2076138365" r:id="rId28"/>
    <p:sldId id="2076138420" r:id="rId29"/>
    <p:sldId id="2076138421" r:id="rId30"/>
    <p:sldId id="2076138422" r:id="rId31"/>
    <p:sldId id="2076138423" r:id="rId32"/>
    <p:sldId id="2076138424" r:id="rId33"/>
    <p:sldId id="2076138425" r:id="rId34"/>
    <p:sldId id="2076138486" r:id="rId35"/>
    <p:sldId id="2076138324" r:id="rId36"/>
    <p:sldId id="2076138426" r:id="rId37"/>
    <p:sldId id="2076138475" r:id="rId38"/>
    <p:sldId id="2076138427" r:id="rId39"/>
    <p:sldId id="2076138428" r:id="rId40"/>
    <p:sldId id="2076138480" r:id="rId41"/>
    <p:sldId id="2076138481" r:id="rId42"/>
    <p:sldId id="2076138435" r:id="rId43"/>
    <p:sldId id="2076138429" r:id="rId44"/>
    <p:sldId id="2076138430" r:id="rId45"/>
    <p:sldId id="2076138431" r:id="rId46"/>
    <p:sldId id="2076138488" r:id="rId47"/>
    <p:sldId id="2076138489" r:id="rId48"/>
    <p:sldId id="2076138432" r:id="rId49"/>
    <p:sldId id="2076138433" r:id="rId50"/>
    <p:sldId id="2076138434" r:id="rId51"/>
    <p:sldId id="2076138436" r:id="rId52"/>
    <p:sldId id="2076138437" r:id="rId53"/>
    <p:sldId id="2076138410" r:id="rId54"/>
    <p:sldId id="2076138438" r:id="rId55"/>
    <p:sldId id="2076138439" r:id="rId56"/>
    <p:sldId id="2076138441" r:id="rId57"/>
    <p:sldId id="2076137106" r:id="rId58"/>
    <p:sldId id="2076137401" r:id="rId59"/>
    <p:sldId id="2076138442" r:id="rId60"/>
    <p:sldId id="2076137404" r:id="rId61"/>
    <p:sldId id="2076137406" r:id="rId62"/>
    <p:sldId id="2076137405" r:id="rId63"/>
    <p:sldId id="2076138464" r:id="rId64"/>
    <p:sldId id="2076138465" r:id="rId65"/>
    <p:sldId id="2076138470" r:id="rId66"/>
    <p:sldId id="2076138440" r:id="rId67"/>
    <p:sldId id="2076138461" r:id="rId68"/>
    <p:sldId id="2076138477" r:id="rId69"/>
    <p:sldId id="2076138479" r:id="rId70"/>
    <p:sldId id="2076138443" r:id="rId71"/>
    <p:sldId id="2076138370" r:id="rId72"/>
    <p:sldId id="2076138444" r:id="rId73"/>
    <p:sldId id="2076138445" r:id="rId74"/>
    <p:sldId id="2076138446" r:id="rId75"/>
    <p:sldId id="2076138447" r:id="rId76"/>
    <p:sldId id="2076138448" r:id="rId77"/>
    <p:sldId id="2076138449" r:id="rId78"/>
    <p:sldId id="2076138450" r:id="rId79"/>
    <p:sldId id="2076138451" r:id="rId80"/>
    <p:sldId id="2076138452" r:id="rId81"/>
    <p:sldId id="2076138453" r:id="rId82"/>
    <p:sldId id="2076138454" r:id="rId83"/>
    <p:sldId id="2076138455" r:id="rId84"/>
    <p:sldId id="2076138482" r:id="rId85"/>
    <p:sldId id="2076138483" r:id="rId86"/>
    <p:sldId id="2076138485" r:id="rId87"/>
    <p:sldId id="2076138456" r:id="rId88"/>
    <p:sldId id="2076138330" r:id="rId89"/>
    <p:sldId id="2076138302" r:id="rId90"/>
    <p:sldId id="2076138331" r:id="rId91"/>
    <p:sldId id="2076138357" r:id="rId92"/>
    <p:sldId id="2076138332" r:id="rId93"/>
    <p:sldId id="2076138355" r:id="rId94"/>
    <p:sldId id="2076138358" r:id="rId95"/>
    <p:sldId id="2076138356" r:id="rId96"/>
    <p:sldId id="2076138362" r:id="rId97"/>
    <p:sldId id="2076138359" r:id="rId98"/>
    <p:sldId id="2076138363" r:id="rId99"/>
    <p:sldId id="2076138399" r:id="rId100"/>
    <p:sldId id="2076138366" r:id="rId101"/>
    <p:sldId id="2076137553" r:id="rId102"/>
    <p:sldId id="2076138367" r:id="rId103"/>
    <p:sldId id="2076137564" r:id="rId104"/>
    <p:sldId id="283" r:id="rId105"/>
    <p:sldId id="2076138390" r:id="rId106"/>
    <p:sldId id="2076138391" r:id="rId107"/>
    <p:sldId id="286" r:id="rId108"/>
    <p:sldId id="2076138392" r:id="rId109"/>
    <p:sldId id="2076138380" r:id="rId110"/>
    <p:sldId id="2076138381" r:id="rId111"/>
    <p:sldId id="2076138383" r:id="rId112"/>
    <p:sldId id="2076138384" r:id="rId113"/>
    <p:sldId id="2076138364" r:id="rId114"/>
    <p:sldId id="2076138385" r:id="rId115"/>
    <p:sldId id="2076138386" r:id="rId116"/>
    <p:sldId id="2076138387" r:id="rId117"/>
    <p:sldId id="2076138388" r:id="rId118"/>
    <p:sldId id="2076138389" r:id="rId119"/>
    <p:sldId id="2076138382" r:id="rId120"/>
    <p:sldId id="2076138492" r:id="rId121"/>
    <p:sldId id="1370" r:id="rId122"/>
    <p:sldId id="2076138398" r:id="rId123"/>
    <p:sldId id="2076138471" r:id="rId124"/>
    <p:sldId id="2076138472" r:id="rId125"/>
    <p:sldId id="2076137554" r:id="rId126"/>
    <p:sldId id="268" r:id="rId127"/>
    <p:sldId id="2076137555" r:id="rId128"/>
    <p:sldId id="2076137556" r:id="rId129"/>
    <p:sldId id="2076138334" r:id="rId130"/>
    <p:sldId id="2076138361" r:id="rId131"/>
    <p:sldId id="2076138372" r:id="rId132"/>
    <p:sldId id="2076138360" r:id="rId133"/>
    <p:sldId id="2076138336" r:id="rId134"/>
    <p:sldId id="2076138396" r:id="rId135"/>
    <p:sldId id="2076138473" r:id="rId136"/>
    <p:sldId id="2076138474" r:id="rId137"/>
    <p:sldId id="2076138393" r:id="rId138"/>
    <p:sldId id="2076138335" r:id="rId139"/>
    <p:sldId id="2076138395" r:id="rId140"/>
    <p:sldId id="2076138394" r:id="rId141"/>
    <p:sldId id="2076138397" r:id="rId142"/>
    <p:sldId id="2076138400" r:id="rId143"/>
    <p:sldId id="2449" r:id="rId144"/>
    <p:sldId id="2452" r:id="rId145"/>
    <p:sldId id="2076138306" r:id="rId146"/>
    <p:sldId id="2076138462" r:id="rId147"/>
    <p:sldId id="2076138457" r:id="rId148"/>
    <p:sldId id="2076138225" r:id="rId149"/>
    <p:sldId id="2076138270" r:id="rId150"/>
    <p:sldId id="2076138226"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 id="2076138478"/>
            <p14:sldId id="2076138490"/>
            <p14:sldId id="2076138491"/>
          </p14:sldIdLst>
        </p14:section>
        <p14:section name="Break" id="{C75B70C2-FC03-46A9-A25F-F2F33EF0EAC3}">
          <p14:sldIdLst>
            <p14:sldId id="2076138476"/>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486"/>
            <p14:sldId id="2076138324"/>
            <p14:sldId id="2076138426"/>
            <p14:sldId id="2076138475"/>
            <p14:sldId id="2076138427"/>
            <p14:sldId id="2076138428"/>
            <p14:sldId id="2076138480"/>
            <p14:sldId id="2076138481"/>
          </p14:sldIdLst>
        </p14:section>
        <p14:section name="Retention + Export" id="{3D769306-8C12-4E25-B631-4CA17D8CB334}">
          <p14:sldIdLst>
            <p14:sldId id="2076138435"/>
            <p14:sldId id="2076138429"/>
            <p14:sldId id="2076138430"/>
            <p14:sldId id="2076138431"/>
            <p14:sldId id="2076138488"/>
            <p14:sldId id="2076138489"/>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Break" id="{920E3E00-A85B-465A-B9BF-50957882465A}">
          <p14:sldIdLst>
            <p14:sldId id="2076138477"/>
            <p14:sldId id="2076138479"/>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 id="2076138482"/>
            <p14:sldId id="2076138483"/>
            <p14:sldId id="2076138485"/>
          </p14:sldIdLst>
        </p14:section>
        <p14:section name="Activity 4 : Azure Automation" id="{EF83B90B-F4D2-49ED-ADF4-60BE20888227}">
          <p14:sldIdLst>
            <p14:sldId id="2076138456"/>
          </p14:sldIdLst>
        </p14:section>
        <p14:section name="Long Break" id="{15858E1F-5E00-400D-B17B-687512DD6B05}">
          <p14:sldIdLst>
            <p14:sldId id="2076138330"/>
            <p14:sldId id="2076138302"/>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Lst>
        </p14:section>
        <p14:section name="Break" id="{6BED1C47-68C5-48D7-833B-F564478A9601}">
          <p14:sldIdLst>
            <p14:sldId id="2076138492"/>
          </p14:sldIdLst>
        </p14:section>
        <p14:section name="Microsoft Defender for Cloud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 id="2449"/>
            <p14:sldId id="2452"/>
            <p14:sldId id="2076138306"/>
          </p14:sldIdLst>
        </p14:section>
        <p14:section name="Lab : Security Operations Center" id="{F6455D8C-6EFD-4F2F-B8F0-8632C5650DB8}">
          <p14:sldIdLst>
            <p14:sldId id="2076138462"/>
          </p14:sldIdLst>
        </p14:section>
        <p14:section name="Q + A" id="{E399F2C4-3726-4D49-BB4A-D6AB946CB471}">
          <p14:sldIdLst>
            <p14:sldId id="2076138457"/>
          </p14:sldIdLst>
        </p14:section>
        <p14:section name="Closing" id="{50DF64E0-E1C6-40FC-B822-BC1071F206F1}">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32145A"/>
    <a:srgbClr val="B4A0FF"/>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heme" Target="theme/theme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12/2/2021 9:11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891311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Analytics was previously called Operational Insights, which is why it is the name used in the cmdlets.</a:t>
            </a:r>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 Analytics workspace supports the following limits:</a:t>
            </a:r>
          </a:p>
          <a:p>
            <a:pPr>
              <a:buFont typeface="Arial" panose="020B0604020202020204" pitchFamily="34" charset="0"/>
              <a:buChar char="•"/>
            </a:pPr>
            <a:r>
              <a:rPr lang="en-US" dirty="0"/>
              <a:t>Only 500 custom logs can be created.</a:t>
            </a:r>
          </a:p>
          <a:p>
            <a:pPr>
              <a:buFont typeface="Arial" panose="020B0604020202020204" pitchFamily="34" charset="0"/>
              <a:buChar char="•"/>
            </a:pPr>
            <a:r>
              <a:rPr lang="en-US" dirty="0"/>
              <a:t>A table only supports up to 500 columns.</a:t>
            </a:r>
          </a:p>
          <a:p>
            <a:pPr>
              <a:buFont typeface="Arial" panose="020B0604020202020204" pitchFamily="34" charset="0"/>
              <a:buChar char="•"/>
            </a:pPr>
            <a:r>
              <a:rPr lang="en-US" dirty="0"/>
              <a:t>The maximum number of characters for the column name is 500.</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1553227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44835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1252677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5293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243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018144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3078639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23974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does NOT support user accounts that use multi-factor authentication</a:t>
            </a:r>
          </a:p>
          <a:p>
            <a:endParaRPr lang="en-US" dirty="0"/>
          </a:p>
          <a:p>
            <a:r>
              <a:rPr lang="en-US" dirty="0"/>
              <a:t>https://docs.microsoft.com/en-us/azure/automation/shared-resources/credentials?view=o365-worldwide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22213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supports Daylight Savings Time and schedules it appropriately for automation operations.</a:t>
            </a:r>
          </a:p>
          <a:p>
            <a:endParaRPr lang="en-US" dirty="0"/>
          </a:p>
          <a:p>
            <a:r>
              <a:rPr lang="en-US" dirty="0"/>
              <a:t>https://docs.microsoft.com/en-us/azure/automation/shared-resources/schedules?view=o365-worldwide</a:t>
            </a:r>
          </a:p>
          <a:p>
            <a:endParaRPr lang="en-US" dirty="0"/>
          </a:p>
          <a:p>
            <a:r>
              <a:rPr lang="en-US" dirty="0"/>
              <a:t>Once you have saved an encrypted variable, it can't be viewed in the portal. It can only be updated.</a:t>
            </a:r>
          </a:p>
          <a:p>
            <a:endParaRPr lang="en-US" dirty="0"/>
          </a:p>
          <a:p>
            <a:r>
              <a:rPr lang="en-US" dirty="0"/>
              <a:t>If you want to remove the encryption for a variable, you must delete the variable and recreate it as unencrypted.</a:t>
            </a:r>
          </a:p>
          <a:p>
            <a:endParaRPr lang="en-US" dirty="0"/>
          </a:p>
          <a:p>
            <a:r>
              <a:rPr lang="en-US" dirty="0"/>
              <a:t>https://docs.microsoft.com/en-us/azure/automation/shared-resources/variables?view=o365-worldwide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0807925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agent can track changes down to a 10-second interval, the data still takes a few minutes to display in the Azure portal. Changes that occur during the time to display in the portal are still tracked and logged.</a:t>
            </a:r>
          </a:p>
          <a:p>
            <a:endParaRPr lang="en-US" dirty="0"/>
          </a:p>
          <a:p>
            <a:r>
              <a:rPr lang="en-US" dirty="0"/>
              <a:t>https://docs.microsoft.com/en-us/azure/automation/change-tracking/overview?view=o365-worldwide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175964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8210231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9091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0673533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December 2,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December 2,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December 2,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December 2,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December 2,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December 2,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December 2,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December 2,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December 2,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December 2,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December 2,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December 2,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0.xml"/><Relationship Id="rId1" Type="http://schemas.openxmlformats.org/officeDocument/2006/relationships/tags" Target="../tags/tag5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8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image" Target="../media/image127.png"/><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86.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s>
</file>

<file path=ppt/slides/_rels/slide12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5.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image" Target="../media/image154.png"/><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86.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8.xml"/><Relationship Id="rId1" Type="http://schemas.openxmlformats.org/officeDocument/2006/relationships/slideLayout" Target="../slideLayouts/slideLayout66.xml"/><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7.xml"/></Relationships>
</file>

<file path=ppt/slides/_rels/slide13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7.xml"/><Relationship Id="rId5" Type="http://schemas.openxmlformats.org/officeDocument/2006/relationships/image" Target="../media/image48.svg"/><Relationship Id="rId4" Type="http://schemas.openxmlformats.org/officeDocument/2006/relationships/image" Target="../media/image4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7.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17.xml"/><Relationship Id="rId1"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59.xml"/><Relationship Id="rId1" Type="http://schemas.openxmlformats.org/officeDocument/2006/relationships/tags" Target="../tags/tag5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jpg"/><Relationship Id="rId1" Type="http://schemas.openxmlformats.org/officeDocument/2006/relationships/slideLayout" Target="../slideLayouts/slideLayout6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jp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jpg"/></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9.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Microsoft Defender for Cloud + </a:t>
            </a:r>
            <a:r>
              <a:rPr lang="en-US">
                <a:solidFill>
                  <a:schemeClr val="bg1"/>
                </a:solidFill>
              </a:rPr>
              <a:t>Azure Sentinel - Better </a:t>
            </a:r>
            <a:r>
              <a:rPr lang="en-US" dirty="0">
                <a:solidFill>
                  <a:schemeClr val="bg1"/>
                </a:solidFill>
              </a:rPr>
              <a:t>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01770821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8565815" cy="1629292"/>
          </a:xfrm>
        </p:spPr>
        <p:txBody>
          <a:bodyPr/>
          <a:lstStyle/>
          <a:p>
            <a:r>
              <a:rPr lang="en-US" dirty="0"/>
              <a:t>Microsoft Defender for Cloud + Azure Sentinel -Better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Defender for Cloud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Microsoft Defender for Cloud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758305" cy="758022"/>
          </a:xfrm>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028700" y="189497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5865646" y="874488"/>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932699" y="435038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83" y="2025154"/>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5" y="108637"/>
            <a:ext cx="10789916" cy="1466363"/>
          </a:xfrm>
        </p:spPr>
        <p:txBody>
          <a:bodyPr/>
          <a:lstStyle/>
          <a:p>
            <a:r>
              <a:rPr lang="en-US" dirty="0"/>
              <a:t>Build Hands-on Lab: </a:t>
            </a:r>
            <a:br>
              <a:rPr lang="en-US" dirty="0"/>
            </a:br>
            <a:r>
              <a:rPr lang="en-US" dirty="0">
                <a:solidFill>
                  <a:srgbClr val="737373"/>
                </a:solidFill>
              </a:rPr>
              <a:t>Azure Automation + 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Integrate on-premises remediations + hunt for attackers!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59031"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9</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9FBC735A-19B6-4BAF-B142-7454F3C6FDD0}"/>
              </a:ext>
            </a:extLst>
          </p:cNvPr>
          <p:cNvGraphicFramePr>
            <a:graphicFrameLocks noGrp="1"/>
          </p:cNvGraphicFramePr>
          <p:nvPr>
            <p:extLst>
              <p:ext uri="{D42A27DB-BD31-4B8C-83A1-F6EECF244321}">
                <p14:modId xmlns:p14="http://schemas.microsoft.com/office/powerpoint/2010/main" val="3984027809"/>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a:t>
            </a:r>
            <a:r>
              <a:rPr lang="en-US" sz="1765"/>
              <a:t>various questions about the product.</a:t>
            </a:r>
            <a:endParaRPr lang="en-US" sz="1765" dirty="0"/>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96131060"/>
              </p:ext>
            </p:extLst>
          </p:nvPr>
        </p:nvGraphicFramePr>
        <p:xfrm>
          <a:off x="922217" y="885578"/>
          <a:ext cx="5581798" cy="5398834"/>
        </p:xfrm>
        <a:graphic>
          <a:graphicData uri="http://schemas.openxmlformats.org/drawingml/2006/table">
            <a:tbl>
              <a:tblPr firstRow="1" bandRow="1"/>
              <a:tblGrid>
                <a:gridCol w="333089">
                  <a:extLst>
                    <a:ext uri="{9D8B030D-6E8A-4147-A177-3AD203B41FA5}">
                      <a16:colId xmlns:a16="http://schemas.microsoft.com/office/drawing/2014/main" val="2909524990"/>
                    </a:ext>
                  </a:extLst>
                </a:gridCol>
                <a:gridCol w="1194759">
                  <a:extLst>
                    <a:ext uri="{9D8B030D-6E8A-4147-A177-3AD203B41FA5}">
                      <a16:colId xmlns:a16="http://schemas.microsoft.com/office/drawing/2014/main" val="2309314199"/>
                    </a:ext>
                  </a:extLst>
                </a:gridCol>
                <a:gridCol w="2797861">
                  <a:extLst>
                    <a:ext uri="{9D8B030D-6E8A-4147-A177-3AD203B41FA5}">
                      <a16:colId xmlns:a16="http://schemas.microsoft.com/office/drawing/2014/main" val="4046901895"/>
                    </a:ext>
                  </a:extLst>
                </a:gridCol>
                <a:gridCol w="1256089">
                  <a:extLst>
                    <a:ext uri="{9D8B030D-6E8A-4147-A177-3AD203B41FA5}">
                      <a16:colId xmlns:a16="http://schemas.microsoft.com/office/drawing/2014/main" val="2926309358"/>
                    </a:ext>
                  </a:extLst>
                </a:gridCol>
              </a:tblGrid>
              <a:tr h="318709">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1870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16970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20673">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25219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35967">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637444941"/>
                  </a:ext>
                </a:extLst>
              </a:tr>
              <a:tr h="30063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10:45-11:00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06539">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08554">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a:solidFill>
                            <a:schemeClr val="bg1"/>
                          </a:solidFill>
                          <a:effectLst/>
                          <a:latin typeface="+mn-lt"/>
                          <a:ea typeface="+mn-ea"/>
                          <a:cs typeface="+mn-cs"/>
                        </a:rPr>
                        <a:t>11</a:t>
                      </a:r>
                      <a:r>
                        <a:rPr lang="en-US" sz="1000" b="0" i="0" u="none" strike="noStrike" kern="1200">
                          <a:solidFill>
                            <a:schemeClr val="bg1"/>
                          </a:solidFill>
                          <a:effectLst/>
                          <a:latin typeface="+mn-lt"/>
                          <a:ea typeface="+mn-ea"/>
                          <a:cs typeface="+mn-cs"/>
                          <a:sym typeface="Wingdings" panose="05000000000000000000" pitchFamily="2" charset="2"/>
                        </a:rPr>
                        <a:t>:30-12:00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18709">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8955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89551">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2:00-2:15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636373525"/>
                  </a:ext>
                </a:extLst>
              </a:tr>
              <a:tr h="489551">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2:15-2:45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Times New Roman" panose="02020603050405020304" pitchFamily="18" charset="0"/>
                        </a:rPr>
                        <a:t>Microsoft Defender for Cloud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384103250"/>
                  </a:ext>
                </a:extLst>
              </a:tr>
              <a:tr h="31870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2:45-4:00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02738">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18709">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0573" cy="758022"/>
          </a:xfrm>
        </p:spPr>
        <p:txBody>
          <a:bodyPr/>
          <a:lstStyle/>
          <a:p>
            <a:r>
              <a:rPr lang="en-US" dirty="0"/>
              <a:t>Microsoft Defender for Cloud Costs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addition to the Log Analytics and Sentinel costs, you must also consider the Microsoft Defender for Cloud costs of any security solution.</a:t>
            </a:r>
            <a:endParaRPr lang="en-US" sz="1800" b="1" dirty="0"/>
          </a:p>
        </p:txBody>
      </p:sp>
      <p:pic>
        <p:nvPicPr>
          <p:cNvPr id="5" name="Picture 4">
            <a:extLst>
              <a:ext uri="{FF2B5EF4-FFF2-40B4-BE49-F238E27FC236}">
                <a16:creationId xmlns:a16="http://schemas.microsoft.com/office/drawing/2014/main" id="{2BC4BD80-DACB-4C13-A28D-2F4168DDB2D4}"/>
              </a:ext>
            </a:extLst>
          </p:cNvPr>
          <p:cNvPicPr>
            <a:picLocks noChangeAspect="1"/>
          </p:cNvPicPr>
          <p:nvPr/>
        </p:nvPicPr>
        <p:blipFill>
          <a:blip r:embed="rId3"/>
          <a:stretch>
            <a:fillRect/>
          </a:stretch>
        </p:blipFill>
        <p:spPr>
          <a:xfrm>
            <a:off x="2390542" y="1911790"/>
            <a:ext cx="6791325" cy="4114800"/>
          </a:xfrm>
          <a:prstGeom prst="rect">
            <a:avLst/>
          </a:prstGeom>
        </p:spPr>
      </p:pic>
    </p:spTree>
    <p:extLst>
      <p:ext uri="{BB962C8B-B14F-4D97-AF65-F5344CB8AC3E}">
        <p14:creationId xmlns:p14="http://schemas.microsoft.com/office/powerpoint/2010/main" val="33185088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Microsoft Defender for Cloud + Azure Sentinel - 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2488281" y="1802206"/>
            <a:ext cx="6108283" cy="4010422"/>
          </a:xfrm>
          <a:prstGeom prst="rect">
            <a:avLst/>
          </a:prstGeom>
        </p:spPr>
      </p:pic>
    </p:spTree>
    <p:extLst>
      <p:ext uri="{BB962C8B-B14F-4D97-AF65-F5344CB8AC3E}">
        <p14:creationId xmlns:p14="http://schemas.microsoft.com/office/powerpoint/2010/main" val="38053468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What was Log Analytics previous name?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What is the maximum number of custom logs that can be created?</a:t>
            </a:r>
          </a:p>
          <a:p>
            <a:endParaRPr lang="en-US" dirty="0"/>
          </a:p>
          <a:p>
            <a:r>
              <a:rPr lang="en-US" dirty="0"/>
              <a:t>What is the maximum number of columns in a table?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1835638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Data Explorer is a fast and highly scalable data exploration </a:t>
            </a:r>
            <a:br>
              <a:rPr lang="en-US" sz="1800" dirty="0"/>
            </a:br>
            <a:r>
              <a:rPr lang="en-US" sz="1800" dirty="0"/>
              <a:t>service for log and telemetry data. </a:t>
            </a:r>
          </a:p>
          <a:p>
            <a:pPr>
              <a:lnSpc>
                <a:spcPct val="100000"/>
              </a:lnSpc>
              <a:spcAft>
                <a:spcPts val="1000"/>
              </a:spcAft>
            </a:pPr>
            <a:r>
              <a:rPr lang="en-US" sz="1800" dirty="0"/>
              <a:t>It helps you handle the many data streams emitted by modern</a:t>
            </a:r>
            <a:br>
              <a:rPr lang="en-US" sz="1800" dirty="0"/>
            </a:br>
            <a:r>
              <a:rPr lang="en-US" sz="1800" dirty="0"/>
              <a:t> software, so you can collect, store, and analyze data. </a:t>
            </a:r>
          </a:p>
          <a:p>
            <a:pPr>
              <a:lnSpc>
                <a:spcPct val="100000"/>
              </a:lnSpc>
              <a:spcAft>
                <a:spcPts val="1000"/>
              </a:spcAft>
            </a:pPr>
            <a:r>
              <a:rPr lang="en-US" sz="1800" dirty="0"/>
              <a:t>Azure Data Explorer is ideal for analyzing large volumes of diverse </a:t>
            </a:r>
            <a:br>
              <a:rPr lang="en-US" sz="1800" dirty="0"/>
            </a:br>
            <a:r>
              <a:rPr lang="en-US" sz="1800" dirty="0"/>
              <a:t>data from any data source, such as websites, applications, IoT devices</a:t>
            </a:r>
            <a:br>
              <a:rPr lang="en-US" sz="1800" dirty="0"/>
            </a:br>
            <a:r>
              <a:rPr lang="en-US" sz="1800" dirty="0"/>
              <a:t>, and more. </a:t>
            </a:r>
          </a:p>
          <a:p>
            <a:pPr>
              <a:lnSpc>
                <a:spcPct val="100000"/>
              </a:lnSpc>
              <a:spcAft>
                <a:spcPts val="1000"/>
              </a:spcAft>
            </a:pPr>
            <a:r>
              <a:rPr lang="en-US" sz="1800" dirty="0"/>
              <a:t>This data is used for diagnostics, monitoring, reporting, machine </a:t>
            </a:r>
            <a:br>
              <a:rPr lang="en-US" sz="1800" dirty="0"/>
            </a:br>
            <a:r>
              <a:rPr lang="en-US" sz="1800" dirty="0"/>
              <a:t>learning, and additional analytics capabilities. </a:t>
            </a:r>
          </a:p>
          <a:p>
            <a:pPr>
              <a:lnSpc>
                <a:spcPct val="100000"/>
              </a:lnSpc>
              <a:spcAft>
                <a:spcPts val="1000"/>
              </a:spcAft>
            </a:pPr>
            <a:r>
              <a:rPr lang="en-US" sz="1800" dirty="0"/>
              <a:t>Azure Data Explorer makes it simple to ingest this data and enables you to do complex ad hoc queries on the data in seconds.</a:t>
            </a:r>
          </a:p>
          <a:p>
            <a:pPr>
              <a:lnSpc>
                <a:spcPct val="100000"/>
              </a:lnSpc>
              <a:spcAft>
                <a:spcPts val="1000"/>
              </a:spcAft>
            </a:pPr>
            <a:endParaRPr lang="en-US" sz="1800" b="1" dirty="0"/>
          </a:p>
          <a:p>
            <a:pPr>
              <a:lnSpc>
                <a:spcPct val="100000"/>
              </a:lnSpc>
              <a:spcAft>
                <a:spcPts val="1000"/>
              </a:spcAft>
            </a:pPr>
            <a:r>
              <a:rPr lang="en-US" sz="1800" b="1" dirty="0"/>
              <a:t>Azure Data Explorer can consume the Event Hub target from the Log Analytics Data Export process.</a:t>
            </a:r>
          </a:p>
        </p:txBody>
      </p:sp>
      <p:pic>
        <p:nvPicPr>
          <p:cNvPr id="4" name="Picture 3" descr="Icon&#10;&#10;Description automatically generated">
            <a:extLst>
              <a:ext uri="{FF2B5EF4-FFF2-40B4-BE49-F238E27FC236}">
                <a16:creationId xmlns:a16="http://schemas.microsoft.com/office/drawing/2014/main" id="{8B7770EC-6ED5-47C9-977B-4B769E74A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558" y="1194974"/>
            <a:ext cx="4663610" cy="2448395"/>
          </a:xfrm>
          <a:prstGeom prst="rect">
            <a:avLst/>
          </a:prstGeom>
        </p:spPr>
      </p:pic>
    </p:spTree>
    <p:extLst>
      <p:ext uri="{BB962C8B-B14F-4D97-AF65-F5344CB8AC3E}">
        <p14:creationId xmlns:p14="http://schemas.microsoft.com/office/powerpoint/2010/main" val="33543682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Better Together</a:t>
            </a:r>
          </a:p>
        </p:txBody>
      </p:sp>
      <p:sp>
        <p:nvSpPr>
          <p:cNvPr id="6" name="Text Placeholder 5"/>
          <p:cNvSpPr>
            <a:spLocks noGrp="1"/>
          </p:cNvSpPr>
          <p:nvPr>
            <p:ph type="body" sz="quarter" idx="10"/>
          </p:nvPr>
        </p:nvSpPr>
        <p:spPr>
          <a:xfrm>
            <a:off x="590868" y="1435100"/>
            <a:ext cx="11018520" cy="1883593"/>
          </a:xfrm>
        </p:spPr>
        <p:txBody>
          <a:bodyPr/>
          <a:lstStyle/>
          <a:p>
            <a:pPr marL="0" indent="0">
              <a:buNone/>
            </a:pPr>
            <a:r>
              <a:rPr lang="en-US" sz="1800" dirty="0">
                <a:solidFill>
                  <a:srgbClr val="000000"/>
                </a:solidFill>
                <a:latin typeface="+mn-lt"/>
              </a:rPr>
              <a:t>How does all this fit into one cohesive story for customers?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Cloud and Azure Sentinel rely on Log Analytics, KQL and Azure Automation to implement a well-oiled, agile, Security Operations Center (SOC).</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Security Analysts will utilize ALL of these tools to respond to threats and protection the organization.</a:t>
            </a:r>
          </a:p>
        </p:txBody>
      </p:sp>
    </p:spTree>
    <p:extLst>
      <p:ext uri="{BB962C8B-B14F-4D97-AF65-F5344CB8AC3E}">
        <p14:creationId xmlns:p14="http://schemas.microsoft.com/office/powerpoint/2010/main" val="17018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255917" cy="502447"/>
          </a:xfrm>
        </p:spPr>
        <p:txBody>
          <a:bodyPr/>
          <a:lstStyle/>
          <a:p>
            <a:pPr>
              <a:lnSpc>
                <a:spcPct val="100000"/>
              </a:lnSpc>
              <a:spcAft>
                <a:spcPts val="1000"/>
              </a:spcAft>
            </a:pPr>
            <a:r>
              <a:rPr lang="en-US" sz="1800" b="1" dirty="0"/>
              <a:t>Create database</a:t>
            </a:r>
            <a:r>
              <a:rPr lang="en-US" sz="1800" dirty="0"/>
              <a:t>: Create a cluster and then create one or more databases in that cluster.</a:t>
            </a:r>
          </a:p>
          <a:p>
            <a:pPr>
              <a:lnSpc>
                <a:spcPct val="100000"/>
              </a:lnSpc>
              <a:spcAft>
                <a:spcPts val="1000"/>
              </a:spcAft>
            </a:pPr>
            <a:endParaRPr lang="en-US" sz="1800" b="1" dirty="0"/>
          </a:p>
          <a:p>
            <a:pPr>
              <a:lnSpc>
                <a:spcPct val="100000"/>
              </a:lnSpc>
              <a:spcAft>
                <a:spcPts val="1000"/>
              </a:spcAft>
            </a:pPr>
            <a:r>
              <a:rPr lang="en-US" sz="1800" b="1" dirty="0"/>
              <a:t>Ingest data</a:t>
            </a:r>
            <a:r>
              <a:rPr lang="en-US" sz="1800" dirty="0"/>
              <a:t>: Load data into database tables so that you can run queries against it. </a:t>
            </a:r>
          </a:p>
          <a:p>
            <a:pPr>
              <a:lnSpc>
                <a:spcPct val="100000"/>
              </a:lnSpc>
              <a:spcAft>
                <a:spcPts val="1000"/>
              </a:spcAft>
            </a:pPr>
            <a:endParaRPr lang="en-US" sz="1800" b="1" dirty="0"/>
          </a:p>
          <a:p>
            <a:pPr>
              <a:lnSpc>
                <a:spcPct val="100000"/>
              </a:lnSpc>
              <a:spcAft>
                <a:spcPts val="1000"/>
              </a:spcAft>
            </a:pPr>
            <a:r>
              <a:rPr lang="en-US" sz="1800" b="1" dirty="0"/>
              <a:t>Query database</a:t>
            </a:r>
            <a:r>
              <a:rPr lang="en-US" sz="1800" dirty="0"/>
              <a:t>: Use our web application to run, review, and share queries and results. It's available in the Azure portal and as a stand-alone application. You can also send queries programmatically (using an SDK) or to a REST API endpoint. </a:t>
            </a:r>
          </a:p>
          <a:p>
            <a:pPr>
              <a:lnSpc>
                <a:spcPct val="100000"/>
              </a:lnSpc>
              <a:spcAft>
                <a:spcPts val="1000"/>
              </a:spcAft>
            </a:pPr>
            <a:endParaRPr lang="en-US" sz="1800" b="1" dirty="0"/>
          </a:p>
        </p:txBody>
      </p:sp>
      <p:pic>
        <p:nvPicPr>
          <p:cNvPr id="4" name="Picture 3" descr="Diagram&#10;&#10;Description automatically generated">
            <a:extLst>
              <a:ext uri="{FF2B5EF4-FFF2-40B4-BE49-F238E27FC236}">
                <a16:creationId xmlns:a16="http://schemas.microsoft.com/office/drawing/2014/main" id="{8C6A70D2-A750-4A46-9723-160CAEE1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0940"/>
            <a:ext cx="5411227" cy="4696119"/>
          </a:xfrm>
          <a:prstGeom prst="rect">
            <a:avLst/>
          </a:prstGeom>
        </p:spPr>
      </p:pic>
    </p:spTree>
    <p:extLst>
      <p:ext uri="{BB962C8B-B14F-4D97-AF65-F5344CB8AC3E}">
        <p14:creationId xmlns:p14="http://schemas.microsoft.com/office/powerpoint/2010/main" val="26127917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Comprehensive Protection</a:t>
            </a:r>
          </a:p>
        </p:txBody>
      </p:sp>
      <p:sp>
        <p:nvSpPr>
          <p:cNvPr id="6" name="Text Placeholder 5"/>
          <p:cNvSpPr>
            <a:spLocks noGrp="1"/>
          </p:cNvSpPr>
          <p:nvPr>
            <p:ph type="body" sz="quarter" idx="10"/>
          </p:nvPr>
        </p:nvSpPr>
        <p:spPr>
          <a:xfrm>
            <a:off x="590868" y="1435100"/>
            <a:ext cx="11018520" cy="2825389"/>
          </a:xfrm>
        </p:spPr>
        <p:txBody>
          <a:bodyPr/>
          <a:lstStyle/>
          <a:p>
            <a:pPr marL="0" indent="0">
              <a:buNone/>
            </a:pPr>
            <a:r>
              <a:rPr lang="en-US" sz="1800" dirty="0">
                <a:solidFill>
                  <a:srgbClr val="000000"/>
                </a:solidFill>
                <a:latin typeface="+mn-lt"/>
              </a:rPr>
              <a:t>Azure control plane will be monitored by Microsoft Defender for Cloud.</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Endpoint will monitor the compute infrastructure.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Azure Sentinel will monitor all log data with extensive pre-built hunting queries supplemented with impressive SOAR capabilities.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Automatic remediation through Azure Sentinel + Azure Automation and Microsoft Defender 365 will ensure threats are stopped immediately.</a:t>
            </a:r>
          </a:p>
        </p:txBody>
      </p:sp>
    </p:spTree>
    <p:extLst>
      <p:ext uri="{BB962C8B-B14F-4D97-AF65-F5344CB8AC3E}">
        <p14:creationId xmlns:p14="http://schemas.microsoft.com/office/powerpoint/2010/main" val="17220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017579771"/>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kern="1200" dirty="0">
                          <a:solidFill>
                            <a:schemeClr val="tx1"/>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703289" y="596880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Bringing it all together</a:t>
            </a:r>
          </a:p>
        </p:txBody>
      </p:sp>
      <p:sp>
        <p:nvSpPr>
          <p:cNvPr id="6" name="Text Placeholder 5"/>
          <p:cNvSpPr>
            <a:spLocks noGrp="1"/>
          </p:cNvSpPr>
          <p:nvPr>
            <p:ph type="body" sz="quarter" idx="10"/>
          </p:nvPr>
        </p:nvSpPr>
        <p:spPr>
          <a:xfrm>
            <a:off x="590868" y="1435100"/>
            <a:ext cx="11018520" cy="4265783"/>
          </a:xfrm>
        </p:spPr>
        <p:txBody>
          <a:bodyPr/>
          <a:lstStyle/>
          <a:p>
            <a:pPr marL="0" indent="0">
              <a:buNone/>
            </a:pPr>
            <a:r>
              <a:rPr lang="en-US" sz="1800" dirty="0">
                <a:solidFill>
                  <a:srgbClr val="000000"/>
                </a:solidFill>
                <a:latin typeface="+mn-lt"/>
              </a:rPr>
              <a:t>Today will focus on Azure Log Analytics and some considerations past simply “Log Everything” such as Purging, Exporting and Compliance.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Log Analytics utilizes the Kusto Query Language (KQL) and an understanding of this query language is a MUST for Microsoft Security professionals.  </a:t>
            </a:r>
          </a:p>
          <a:p>
            <a:pPr marL="0" indent="0">
              <a:buNone/>
            </a:pPr>
            <a:r>
              <a:rPr lang="en-US" sz="1800" dirty="0">
                <a:solidFill>
                  <a:srgbClr val="000000"/>
                </a:solidFill>
                <a:latin typeface="+mn-lt"/>
              </a:rPr>
              <a:t>There are many edge cases of KQL features that must be explored to understand how to compete with other SIEM/SOAR systems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Most implemented SIEMs will have some kind of on-premises remediation actions, you will need to know how to handle these situations with Azure Automation.</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Lastly, having an understanding of how to run an efficient Security Operations Center (SOC) will be vital to helping customers achieve the same.  Using Microsoft’s own SOC best practices, you will learn how to respond to threats through a live attack scenario in a </a:t>
            </a:r>
            <a:r>
              <a:rPr lang="en-US" sz="1800">
                <a:solidFill>
                  <a:srgbClr val="000000"/>
                </a:solidFill>
                <a:latin typeface="+mn-lt"/>
              </a:rPr>
              <a:t>lab environment.</a:t>
            </a:r>
            <a:endParaRPr lang="en-US" sz="1800" dirty="0">
              <a:solidFill>
                <a:srgbClr val="000000"/>
              </a:solidFill>
              <a:latin typeface="+mn-lt"/>
            </a:endParaRPr>
          </a:p>
        </p:txBody>
      </p:sp>
    </p:spTree>
    <p:extLst>
      <p:ext uri="{BB962C8B-B14F-4D97-AF65-F5344CB8AC3E}">
        <p14:creationId xmlns:p14="http://schemas.microsoft.com/office/powerpoint/2010/main" val="249918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634331" y="59565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1EA99D44-FB3D-4C60-8C47-740F9B1C9BA4}"/>
              </a:ext>
            </a:extLst>
          </p:cNvPr>
          <p:cNvGraphicFramePr>
            <a:graphicFrameLocks noGrp="1"/>
          </p:cNvGraphicFramePr>
          <p:nvPr>
            <p:extLst>
              <p:ext uri="{D42A27DB-BD31-4B8C-83A1-F6EECF244321}">
                <p14:modId xmlns:p14="http://schemas.microsoft.com/office/powerpoint/2010/main" val="2626091113"/>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66444489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156747" y="325777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3E11D68-280D-470D-879F-FFA2C702CF66}"/>
              </a:ext>
            </a:extLst>
          </p:cNvPr>
          <p:cNvGraphicFramePr>
            <a:graphicFrameLocks noGrp="1"/>
          </p:cNvGraphicFramePr>
          <p:nvPr>
            <p:extLst>
              <p:ext uri="{D42A27DB-BD31-4B8C-83A1-F6EECF244321}">
                <p14:modId xmlns:p14="http://schemas.microsoft.com/office/powerpoint/2010/main" val="1771136891"/>
              </p:ext>
            </p:extLst>
          </p:nvPr>
        </p:nvGraphicFramePr>
        <p:xfrm>
          <a:off x="3882311" y="847660"/>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Microsoft Defender for Cloud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2132405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20858327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Does Azure Automation support user accounts with MFA enabled?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6968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9998" y="1030187"/>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619242" y="2276368"/>
            <a:ext cx="4161244" cy="3077766"/>
          </a:xfrm>
        </p:spPr>
        <p:txBody>
          <a:bodyPr/>
          <a:lstStyle/>
          <a:p>
            <a:r>
              <a:rPr lang="en-US" dirty="0"/>
              <a:t>Does Azure Automation support Day Light Savings time?</a:t>
            </a:r>
          </a:p>
          <a:p>
            <a:endParaRPr lang="en-US" dirty="0"/>
          </a:p>
          <a:p>
            <a:r>
              <a:rPr lang="en-US" dirty="0"/>
              <a:t>Can you edit encrypted variables in the Azure Portal?</a:t>
            </a:r>
          </a:p>
          <a:p>
            <a:endParaRPr lang="en-US" dirty="0"/>
          </a:p>
          <a:p>
            <a:r>
              <a:rPr lang="en-US" dirty="0"/>
              <a:t>How do you remove encryption for a variable?</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996500" y="880505"/>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8279559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minimum time interval of change tracking in Log Analytics / Azure Automation?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29925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8206430" y="5942506"/>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789AFB01-21F4-4E7D-8FA5-02786CAD81AF}"/>
              </a:ext>
            </a:extLst>
          </p:cNvPr>
          <p:cNvGraphicFramePr>
            <a:graphicFrameLocks noGrp="1"/>
          </p:cNvGraphicFramePr>
          <p:nvPr>
            <p:extLst>
              <p:ext uri="{D42A27DB-BD31-4B8C-83A1-F6EECF244321}">
                <p14:modId xmlns:p14="http://schemas.microsoft.com/office/powerpoint/2010/main" val="778098048"/>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409974362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397703" y="450120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AEEEF2C-18BB-46C4-BE15-9000A07BD6FD}"/>
              </a:ext>
            </a:extLst>
          </p:cNvPr>
          <p:cNvGraphicFramePr>
            <a:graphicFrameLocks noGrp="1"/>
          </p:cNvGraphicFramePr>
          <p:nvPr>
            <p:extLst>
              <p:ext uri="{D42A27DB-BD31-4B8C-83A1-F6EECF244321}">
                <p14:modId xmlns:p14="http://schemas.microsoft.com/office/powerpoint/2010/main" val="930136505"/>
              </p:ext>
            </p:extLst>
          </p:nvPr>
        </p:nvGraphicFramePr>
        <p:xfrm>
          <a:off x="3926743" y="847662"/>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Microsoft Defender for Cloud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10:30-11:00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Automation </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11</a:t>
                      </a:r>
                      <a:r>
                        <a:rPr lang="en-US" sz="1000" u="none" strike="noStrike" kern="1200" dirty="0">
                          <a:solidFill>
                            <a:schemeClr val="tx1"/>
                          </a:solidFill>
                          <a:effectLst/>
                          <a:latin typeface="+mn-lt"/>
                          <a:ea typeface="+mn-ea"/>
                          <a:cs typeface="+mn-cs"/>
                          <a:sym typeface="Wingdings" panose="05000000000000000000" pitchFamily="2" charset="2"/>
                        </a:rPr>
                        <a:t>:00-11:30</a:t>
                      </a:r>
                      <a:endParaRPr lang="en-US" sz="1000" u="none" strike="noStrike" kern="1200" dirty="0">
                        <a:solidFill>
                          <a:schemeClr val="tx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5422759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9203</TotalTime>
  <Words>12625</Words>
  <Application>Microsoft Office PowerPoint</Application>
  <PresentationFormat>Widescreen</PresentationFormat>
  <Paragraphs>1373</Paragraphs>
  <Slides>143</Slides>
  <Notes>118</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143</vt:i4>
      </vt:variant>
    </vt:vector>
  </HeadingPairs>
  <TitlesOfParts>
    <vt:vector size="162" baseType="lpstr">
      <vt:lpstr>Arial</vt:lpstr>
      <vt:lpstr>Avenir Next LT Pro</vt:lpstr>
      <vt:lpstr>Avenir Next LT Pro Light</vt:lpstr>
      <vt:lpstr>Calibri</vt:lpstr>
      <vt:lpstr>Consolas</vt:lpstr>
      <vt:lpstr>Crimson Pro</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Microsoft Defender for Cloud + Azure Sentinel - Better Together!  Day 2</vt:lpstr>
      <vt:lpstr>PowerPoint Presentation</vt:lpstr>
      <vt:lpstr>Microsoft Defender for Cloud + Azure Sentinel - Better Together!</vt:lpstr>
      <vt:lpstr>Better Together</vt:lpstr>
      <vt:lpstr>Comprehensive Protection</vt:lpstr>
      <vt:lpstr>Bringing it all together</vt:lpstr>
      <vt:lpstr>PowerPoint Presentation</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Microsoft Defender for Cloud Costs</vt:lpstr>
      <vt:lpstr>Solutions</vt:lpstr>
      <vt:lpstr>Types of Solutions</vt:lpstr>
      <vt:lpstr>Tables, tables and more tables</vt:lpstr>
      <vt:lpstr>Solution Targeting</vt:lpstr>
      <vt:lpstr>Solutions + Cost</vt:lpstr>
      <vt:lpstr>Question…</vt:lpstr>
      <vt:lpstr>Question…</vt:lpstr>
      <vt:lpstr>30, 90 days, oh my.</vt:lpstr>
      <vt:lpstr>Retention</vt:lpstr>
      <vt:lpstr>Export</vt:lpstr>
      <vt:lpstr>Export – Targets</vt:lpstr>
      <vt:lpstr>Azure Data Explorer</vt:lpstr>
      <vt:lpstr>Azure Data Explorer - Architecture</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Log Analytics</vt:lpstr>
      <vt:lpstr>PowerPoint Presentation</vt:lpstr>
      <vt:lpstr>PowerPoint Presentation</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Question…</vt:lpstr>
      <vt:lpstr>Question…</vt:lpstr>
      <vt:lpstr>Question…</vt:lpstr>
      <vt:lpstr>Breakout Activity:  Log Analytics + Azure Automation</vt:lpstr>
      <vt:lpstr>PowerPoint Presentation</vt:lpstr>
      <vt:lpstr>PowerPoint Presentation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PowerPoint Presentation</vt:lpstr>
      <vt:lpstr>Microsoft Defender for Cloud + Azure Sentinel -Better together!</vt:lpstr>
      <vt:lpstr>Microsoft Defender for Cloud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Build Hands-on Lab:  Azure Automation + Security Operations – Go Hunting!</vt:lpstr>
      <vt:lpstr>Full Group Activity:  Azure Sentinel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677</cp:revision>
  <dcterms:created xsi:type="dcterms:W3CDTF">2020-05-01T23:34:12Z</dcterms:created>
  <dcterms:modified xsi:type="dcterms:W3CDTF">2021-12-02T23:29:42Z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